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833" r:id="rId1"/>
  </p:sldMasterIdLst>
  <p:sldIdLst>
    <p:sldId id="256" r:id="rId2"/>
    <p:sldId id="257" r:id="rId3"/>
    <p:sldId id="258" r:id="rId4"/>
    <p:sldId id="259" r:id="rId5"/>
    <p:sldId id="266" r:id="rId6"/>
    <p:sldId id="263" r:id="rId7"/>
    <p:sldId id="260" r:id="rId8"/>
    <p:sldId id="261" r:id="rId9"/>
    <p:sldId id="265" r:id="rId10"/>
    <p:sldId id="262" r:id="rId11"/>
    <p:sldId id="264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290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47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784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7163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2923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 עם ציטו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8343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או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19036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337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37547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55504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11146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09262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0485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88460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6904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44139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56157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F1DB1-9F46-4A22-9436-91C47F2D829C}" type="datetimeFigureOut">
              <a:rPr lang="he-IL" smtClean="0"/>
              <a:t>י' אב 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9407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</p:sldLayoutIdLst>
  <p:txStyles>
    <p:titleStyle>
      <a:lvl1pPr algn="l" defTabSz="457200" rtl="1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864012" y="2205970"/>
            <a:ext cx="6344504" cy="2268849"/>
          </a:xfrm>
        </p:spPr>
        <p:txBody>
          <a:bodyPr/>
          <a:lstStyle/>
          <a:p>
            <a:r>
              <a:rPr lang="he-IL" sz="6000" dirty="0">
                <a:solidFill>
                  <a:srgbClr val="FFC000"/>
                </a:solidFill>
              </a:rPr>
              <a:t>אפליקציית </a:t>
            </a:r>
            <a:r>
              <a:rPr lang="he-IL" sz="6000" i="1" dirty="0">
                <a:solidFill>
                  <a:srgbClr val="FFC000"/>
                </a:solidFill>
              </a:rPr>
              <a:t>"ביחד"</a:t>
            </a:r>
            <a:r>
              <a:rPr lang="he-IL" sz="6000" dirty="0">
                <a:solidFill>
                  <a:srgbClr val="FFC000"/>
                </a:solidFill>
              </a:rPr>
              <a:t> – מתייעצים בקלות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564776" y="5391055"/>
            <a:ext cx="3980344" cy="1096899"/>
          </a:xfrm>
        </p:spPr>
        <p:txBody>
          <a:bodyPr/>
          <a:lstStyle/>
          <a:p>
            <a:r>
              <a:rPr lang="he-IL" u="sng" dirty="0">
                <a:solidFill>
                  <a:schemeClr val="tx1"/>
                </a:solidFill>
              </a:rPr>
              <a:t>מגיש:</a:t>
            </a:r>
            <a:r>
              <a:rPr lang="he-IL" dirty="0">
                <a:solidFill>
                  <a:schemeClr val="tx1"/>
                </a:solidFill>
              </a:rPr>
              <a:t> מיכאל שחר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he-IL" u="sng" dirty="0">
                <a:solidFill>
                  <a:schemeClr val="tx1"/>
                </a:solidFill>
              </a:rPr>
              <a:t>לקוחות: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he-IL" dirty="0">
                <a:solidFill>
                  <a:schemeClr val="tx1"/>
                </a:solidFill>
              </a:rPr>
              <a:t>אביבית דולב וד"ר שרית אלקלעי</a:t>
            </a:r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788" y="873944"/>
            <a:ext cx="28575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61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			פיצ'רים מיוחדים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72019"/>
            <a:ext cx="8596668" cy="3880773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לא ניתן להשתמש ללא התחברות.</a:t>
            </a: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שחזור סיסמא.</a:t>
            </a:r>
            <a:endParaRPr lang="he-IL" sz="1400" dirty="0">
              <a:cs typeface="+mj-cs"/>
            </a:endParaRP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התראות בחלונית קופצת במקרה הצורך – מותאמות אישית ומעוצבות.</a:t>
            </a: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מערכת התראות לאימייל ייעודי של האפליקציה.</a:t>
            </a: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חיפוש.</a:t>
            </a: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התאמה מגדרית.</a:t>
            </a:r>
          </a:p>
        </p:txBody>
      </p:sp>
      <p:pic>
        <p:nvPicPr>
          <p:cNvPr id="2050" name="Picture 2" descr="https://media.licdn.com/mpr/mpr/shrinknp_800_800/AAEAAQAAAAAAAAfMAAAAJDE0YWMzYjY2LTZiZmItNDMxMS1hZjhkLTZkOWViYjE0NzMwZ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289" y="643890"/>
            <a:ext cx="1737894" cy="13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728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תכונות נוספות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5296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he-IL" sz="2400" dirty="0">
                <a:cs typeface="+mj-cs"/>
              </a:rPr>
              <a:t>עיצוב מוקפד.</a:t>
            </a:r>
          </a:p>
          <a:p>
            <a:pPr>
              <a:lnSpc>
                <a:spcPct val="200000"/>
              </a:lnSpc>
            </a:pPr>
            <a:r>
              <a:rPr lang="he-IL" sz="2400" dirty="0">
                <a:cs typeface="+mj-cs"/>
              </a:rPr>
              <a:t>חשיבה על הפרטים הקטנים, כגון מנגנון ווידוא פעולות.</a:t>
            </a:r>
          </a:p>
          <a:p>
            <a:pPr>
              <a:lnSpc>
                <a:spcPct val="200000"/>
              </a:lnSpc>
            </a:pPr>
            <a:r>
              <a:rPr lang="he-IL" sz="2400" dirty="0">
                <a:cs typeface="+mj-cs"/>
              </a:rPr>
              <a:t>מנגנון אימות כפול, עם הודעות שגיאה תואמות  - בטופס ההרשמה.</a:t>
            </a:r>
          </a:p>
          <a:p>
            <a:pPr>
              <a:lnSpc>
                <a:spcPct val="200000"/>
              </a:lnSpc>
            </a:pPr>
            <a:r>
              <a:rPr lang="he-IL" sz="2400" dirty="0">
                <a:cs typeface="+mj-cs"/>
              </a:rPr>
              <a:t>מנגנון התנתקות מהחשבון.</a:t>
            </a:r>
            <a:endParaRPr lang="he-IL" sz="2000" dirty="0"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32852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30" y="1162126"/>
            <a:ext cx="9315742" cy="409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328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792019">
            <a:off x="2217177" y="1354720"/>
            <a:ext cx="5640165" cy="399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29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מטרת הפרויקט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endParaRPr lang="he-IL" dirty="0">
              <a:cs typeface="+mj-cs"/>
            </a:endParaRPr>
          </a:p>
          <a:p>
            <a:pPr>
              <a:lnSpc>
                <a:spcPct val="200000"/>
              </a:lnSpc>
            </a:pPr>
            <a:r>
              <a:rPr lang="he-IL" sz="2200" dirty="0" err="1">
                <a:cs typeface="+mj-cs"/>
              </a:rPr>
              <a:t>הנגשת</a:t>
            </a:r>
            <a:r>
              <a:rPr lang="he-IL" sz="2200" dirty="0">
                <a:cs typeface="+mj-cs"/>
              </a:rPr>
              <a:t> שירות פסיכולוגי לילדים ונוער באמצעות </a:t>
            </a:r>
            <a:r>
              <a:rPr lang="he-IL" sz="2200" dirty="0" err="1">
                <a:cs typeface="+mj-cs"/>
              </a:rPr>
              <a:t>אפליקצעית</a:t>
            </a:r>
            <a:r>
              <a:rPr lang="he-IL" sz="2200" dirty="0">
                <a:cs typeface="+mj-cs"/>
              </a:rPr>
              <a:t> </a:t>
            </a:r>
            <a:r>
              <a:rPr lang="en-US" sz="2200" dirty="0">
                <a:cs typeface="+mj-cs"/>
              </a:rPr>
              <a:t>Web</a:t>
            </a:r>
            <a:r>
              <a:rPr lang="he-IL" sz="2200" dirty="0">
                <a:cs typeface="+mj-cs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he-IL" sz="2200" dirty="0">
                <a:cs typeface="+mj-cs"/>
              </a:rPr>
              <a:t>באמצעות האפליקציה ניתן יהיה להתייעץ עם צוות פסיכולוגים שעוקב אחרי האפליקציה, וכך מתאפשרת בקלות קבלת מענה פסיכולוגי מוסמך בעת הצורך.</a:t>
            </a:r>
          </a:p>
        </p:txBody>
      </p:sp>
      <p:sp>
        <p:nvSpPr>
          <p:cNvPr id="4" name="AutoShape 2" descr="https://siobhancurious.files.wordpress.com/2011/11/aim.jpg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999" y="609600"/>
            <a:ext cx="1426661" cy="132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805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אפיון טכנולוגי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40823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200" dirty="0">
                <a:cs typeface="+mj-cs"/>
              </a:rPr>
              <a:t>Progressive Web App</a:t>
            </a:r>
            <a:r>
              <a:rPr lang="he-IL" sz="2200" dirty="0">
                <a:cs typeface="+mj-cs"/>
              </a:rPr>
              <a:t> </a:t>
            </a:r>
            <a:r>
              <a:rPr lang="he-IL" sz="2000" dirty="0">
                <a:cs typeface="+mj-cs"/>
              </a:rPr>
              <a:t>(בפרט </a:t>
            </a:r>
            <a:r>
              <a:rPr lang="en-US" sz="2000" dirty="0"/>
              <a:t>Single-page application</a:t>
            </a:r>
            <a:r>
              <a:rPr lang="he-IL" sz="2000" dirty="0"/>
              <a:t>)</a:t>
            </a:r>
            <a:r>
              <a:rPr lang="he-IL" sz="2200" dirty="0"/>
              <a:t>.</a:t>
            </a:r>
          </a:p>
          <a:p>
            <a:pPr>
              <a:lnSpc>
                <a:spcPct val="200000"/>
              </a:lnSpc>
            </a:pPr>
            <a:r>
              <a:rPr lang="he-IL" sz="2200" dirty="0">
                <a:cs typeface="+mj-cs"/>
              </a:rPr>
              <a:t>הפרוגרסיביות תבוצע ע"י שימוש בטכנולוגיה </a:t>
            </a:r>
            <a:r>
              <a:rPr lang="en-US" sz="2200" b="1" dirty="0">
                <a:cs typeface="+mj-cs"/>
              </a:rPr>
              <a:t>Vue.js</a:t>
            </a:r>
            <a:r>
              <a:rPr lang="he-IL" sz="2200" b="1" dirty="0">
                <a:cs typeface="+mj-cs"/>
              </a:rPr>
              <a:t> </a:t>
            </a:r>
            <a:r>
              <a:rPr lang="he-IL" sz="2200" dirty="0">
                <a:cs typeface="+mj-cs"/>
              </a:rPr>
              <a:t>– </a:t>
            </a:r>
            <a:br>
              <a:rPr lang="en-US" sz="2200" dirty="0">
                <a:cs typeface="+mj-cs"/>
              </a:rPr>
            </a:br>
            <a:r>
              <a:rPr lang="en-US" sz="2200" dirty="0">
                <a:cs typeface="+mj-cs"/>
              </a:rPr>
              <a:t>Progressive JavaScript Framework</a:t>
            </a:r>
            <a:r>
              <a:rPr lang="he-IL" sz="2200" dirty="0">
                <a:cs typeface="+mj-cs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he-IL" sz="2200" dirty="0">
                <a:cs typeface="+mj-cs"/>
              </a:rPr>
              <a:t>אפליקציה </a:t>
            </a:r>
            <a:r>
              <a:rPr lang="he-IL" sz="2200" dirty="0" err="1">
                <a:cs typeface="+mj-cs"/>
              </a:rPr>
              <a:t>רספונסיבית</a:t>
            </a:r>
            <a:r>
              <a:rPr lang="he-IL" sz="2200" dirty="0">
                <a:cs typeface="+mj-cs"/>
              </a:rPr>
              <a:t> ו-</a:t>
            </a:r>
            <a:r>
              <a:rPr lang="en-US" sz="2200" dirty="0">
                <a:cs typeface="+mj-cs"/>
              </a:rPr>
              <a:t>Mobile first</a:t>
            </a:r>
            <a:r>
              <a:rPr lang="he-IL" sz="2200" dirty="0">
                <a:cs typeface="+mj-cs"/>
              </a:rPr>
              <a:t> </a:t>
            </a:r>
            <a:r>
              <a:rPr lang="he-IL" sz="2000" dirty="0">
                <a:cs typeface="+mj-cs"/>
              </a:rPr>
              <a:t>(</a:t>
            </a:r>
            <a:r>
              <a:rPr lang="en-US" sz="2000">
                <a:cs typeface="+mj-cs"/>
              </a:rPr>
              <a:t>Bootstrap</a:t>
            </a:r>
            <a:r>
              <a:rPr lang="he-IL" sz="2000" dirty="0">
                <a:cs typeface="+mj-cs"/>
              </a:rPr>
              <a:t>)</a:t>
            </a:r>
            <a:r>
              <a:rPr lang="he-IL" sz="2200" dirty="0">
                <a:cs typeface="+mj-cs"/>
              </a:rPr>
              <a:t>, אך גם תואמת מחשב.</a:t>
            </a: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" y="650240"/>
            <a:ext cx="1276350" cy="127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0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אפיון טכנולוגי</a:t>
            </a:r>
            <a:r>
              <a:rPr lang="he-IL" sz="4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 - המשך</a:t>
            </a:r>
            <a:endParaRPr lang="he-IL" sz="5400" i="1" dirty="0">
              <a:effectLst>
                <a:glow rad="12700">
                  <a:schemeClr val="accent1"/>
                </a:glow>
                <a:outerShdw blurRad="60007" dir="1500000" sy="-30000" kx="800400" algn="bl" rotWithShape="0">
                  <a:prstClr val="black">
                    <a:alpha val="20000"/>
                  </a:prstClr>
                </a:outerShdw>
              </a:effectLst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1867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he-IL" sz="2200" dirty="0"/>
              <a:t>וכמובן שימוש ב-</a:t>
            </a:r>
            <a:r>
              <a:rPr lang="en-US" sz="2200" dirty="0"/>
              <a:t>,CSS, HTML</a:t>
            </a:r>
            <a:r>
              <a:rPr lang="he-IL" sz="2200" dirty="0"/>
              <a:t> ו-</a:t>
            </a:r>
            <a:r>
              <a:rPr lang="en-US" sz="2200" dirty="0"/>
              <a:t>JavaScript</a:t>
            </a:r>
            <a:r>
              <a:rPr lang="he-IL" sz="2200" dirty="0"/>
              <a:t>.</a:t>
            </a:r>
          </a:p>
          <a:p>
            <a:pPr>
              <a:lnSpc>
                <a:spcPct val="200000"/>
              </a:lnSpc>
            </a:pPr>
            <a:r>
              <a:rPr lang="he-IL" sz="2200" dirty="0"/>
              <a:t>שימוש ב-</a:t>
            </a:r>
            <a:r>
              <a:rPr lang="en-US" sz="2200" dirty="0" err="1"/>
              <a:t>Webpack</a:t>
            </a:r>
            <a:r>
              <a:rPr lang="he-IL" sz="2200" dirty="0"/>
              <a:t> </a:t>
            </a:r>
            <a:r>
              <a:rPr lang="he-IL" sz="3000" dirty="0"/>
              <a:t>- </a:t>
            </a:r>
            <a:r>
              <a:rPr lang="en-US" sz="2000" dirty="0"/>
              <a:t>Open-source JavaScript module bundler</a:t>
            </a:r>
            <a:r>
              <a:rPr lang="he-IL" sz="2000" dirty="0"/>
              <a:t>.</a:t>
            </a:r>
            <a:endParaRPr lang="he-IL" sz="2000" dirty="0">
              <a:cs typeface="+mj-cs"/>
            </a:endParaRPr>
          </a:p>
          <a:p>
            <a:pPr>
              <a:lnSpc>
                <a:spcPct val="200000"/>
              </a:lnSpc>
            </a:pPr>
            <a:r>
              <a:rPr lang="he-IL" sz="2200" dirty="0">
                <a:cs typeface="+mj-cs"/>
              </a:rPr>
              <a:t>בצד השרת – </a:t>
            </a:r>
            <a:r>
              <a:rPr lang="en-US" sz="2200" dirty="0">
                <a:cs typeface="+mj-cs"/>
              </a:rPr>
              <a:t>Node.js</a:t>
            </a:r>
            <a:r>
              <a:rPr lang="he-IL" sz="2200" dirty="0">
                <a:cs typeface="+mj-cs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2200" dirty="0">
                <a:cs typeface="+mj-cs"/>
              </a:rPr>
              <a:t>Database</a:t>
            </a:r>
            <a:r>
              <a:rPr lang="he-IL" sz="2200" dirty="0">
                <a:cs typeface="+mj-cs"/>
              </a:rPr>
              <a:t> – </a:t>
            </a:r>
            <a:r>
              <a:rPr lang="en-US" sz="2200" dirty="0">
                <a:cs typeface="+mj-cs"/>
              </a:rPr>
              <a:t>MongoDB</a:t>
            </a:r>
            <a:r>
              <a:rPr lang="he-IL" sz="2200" dirty="0"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970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90" y="1767913"/>
            <a:ext cx="8440700" cy="288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34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			לב התכנות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52969"/>
            <a:ext cx="8596668" cy="3880773"/>
          </a:xfrm>
        </p:spPr>
        <p:txBody>
          <a:bodyPr>
            <a:noAutofit/>
          </a:bodyPr>
          <a:lstStyle/>
          <a:p>
            <a:pPr lvl="1">
              <a:lnSpc>
                <a:spcPct val="200000"/>
              </a:lnSpc>
            </a:pPr>
            <a:r>
              <a:rPr lang="he-IL" sz="2300" b="1" dirty="0">
                <a:cs typeface="+mj-cs"/>
              </a:rPr>
              <a:t>אלגוריתם ניהול דחיפויות </a:t>
            </a:r>
            <a:r>
              <a:rPr lang="he-IL" sz="2300" dirty="0">
                <a:cs typeface="+mj-cs"/>
              </a:rPr>
              <a:t>- למתן מענה לפניות של תלמידים במערכת. </a:t>
            </a:r>
          </a:p>
          <a:p>
            <a:pPr lvl="1">
              <a:lnSpc>
                <a:spcPct val="200000"/>
              </a:lnSpc>
            </a:pPr>
            <a:r>
              <a:rPr lang="he-IL" sz="2300" dirty="0">
                <a:cs typeface="+mj-cs"/>
              </a:rPr>
              <a:t>מיון ראשי לפי תאריך ומיון משני לפי הרגשה, בהתאם לטווחי זמן.</a:t>
            </a:r>
          </a:p>
          <a:p>
            <a:pPr lvl="1">
              <a:lnSpc>
                <a:spcPct val="200000"/>
              </a:lnSpc>
            </a:pPr>
            <a:r>
              <a:rPr lang="he-IL" sz="2300" dirty="0">
                <a:cs typeface="+mj-cs"/>
              </a:rPr>
              <a:t>התחשבות בשעות הפעילות.</a:t>
            </a:r>
          </a:p>
          <a:p>
            <a:pPr lvl="1">
              <a:lnSpc>
                <a:spcPct val="200000"/>
              </a:lnSpc>
            </a:pPr>
            <a:r>
              <a:rPr lang="he-IL" sz="2300" dirty="0">
                <a:cs typeface="+mj-cs"/>
              </a:rPr>
              <a:t>התייחסות לזמן מענה מקסימלי שעליו התחייבו.</a:t>
            </a:r>
          </a:p>
        </p:txBody>
      </p:sp>
      <p:pic>
        <p:nvPicPr>
          <p:cNvPr id="3076" name="Picture 4" descr="https://media.licdn.com/mpr/mpr/AAEAAQAAAAAAAAieAAAAJDE0MGRjMmY4LTY5MTEtNDk4Ny04NGY1LTY4YTFjYjkzYzQ1NQ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05" y="643890"/>
            <a:ext cx="2304796" cy="13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904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		ממשקי האפליקציה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52969"/>
            <a:ext cx="8596668" cy="388077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lnSpc>
                <a:spcPct val="200000"/>
              </a:lnSpc>
              <a:buNone/>
            </a:pPr>
            <a:r>
              <a:rPr lang="he-IL" sz="2800" b="1" dirty="0">
                <a:solidFill>
                  <a:srgbClr val="FFC000"/>
                </a:solidFill>
                <a:cs typeface="+mj-cs"/>
              </a:rPr>
              <a:t>ממשק פסיכולוג וממשק תלמיד</a:t>
            </a:r>
          </a:p>
          <a:p>
            <a:pPr>
              <a:lnSpc>
                <a:spcPct val="200000"/>
              </a:lnSpc>
            </a:pPr>
            <a:r>
              <a:rPr lang="he-IL" sz="2200" u="sng" dirty="0">
                <a:cs typeface="+mj-cs"/>
              </a:rPr>
              <a:t>ממשק פסיכולוג: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בית – משם ניתן לנהל את המשתמשים והפניות </a:t>
            </a:r>
            <a:r>
              <a:rPr lang="he-IL" sz="1800" dirty="0">
                <a:cs typeface="+mj-cs"/>
              </a:rPr>
              <a:t>(אלגוריתם לניהול דחיפויות)</a:t>
            </a:r>
            <a:r>
              <a:rPr lang="he-IL" sz="2000" dirty="0">
                <a:cs typeface="+mj-cs"/>
              </a:rPr>
              <a:t>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פורום – פניות פומביות ואפשרות תגובה כפסיכולוג.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הודעות פרטיות – ההודעות האישיות מכל המשתמשים.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הוספת הודעה לפורום.</a:t>
            </a:r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656285"/>
            <a:ext cx="1565909" cy="130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899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ממשקי האפליקציה</a:t>
            </a:r>
            <a:r>
              <a:rPr lang="he-IL" sz="4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 - המשך</a:t>
            </a:r>
            <a:endParaRPr lang="he-IL" sz="5400" i="1" dirty="0">
              <a:effectLst>
                <a:glow rad="12700">
                  <a:schemeClr val="accent1"/>
                </a:glow>
                <a:outerShdw blurRad="60007" dir="1500000" sy="-30000" kx="800400" algn="bl" rotWithShape="0">
                  <a:prstClr val="black">
                    <a:alpha val="20000"/>
                  </a:prstClr>
                </a:outerShdw>
              </a:effectLst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52969"/>
            <a:ext cx="8596668" cy="388077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lnSpc>
                <a:spcPct val="200000"/>
              </a:lnSpc>
              <a:buNone/>
            </a:pPr>
            <a:r>
              <a:rPr lang="he-IL" sz="2800" b="1" dirty="0">
                <a:solidFill>
                  <a:srgbClr val="FFC000"/>
                </a:solidFill>
                <a:cs typeface="+mj-cs"/>
              </a:rPr>
              <a:t>ממשק פסיכולוג וממשק תלמיד</a:t>
            </a:r>
          </a:p>
          <a:p>
            <a:pPr>
              <a:lnSpc>
                <a:spcPct val="200000"/>
              </a:lnSpc>
            </a:pPr>
            <a:r>
              <a:rPr lang="he-IL" sz="2200" u="sng" dirty="0">
                <a:cs typeface="+mj-cs"/>
              </a:rPr>
              <a:t>ממשק תלמיד: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בית – מילוי שאלון "איך מרגיש עכשיו", וטיפול בהתאם לכך.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פורום – פניות פומביות ואפשרות תגובה.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הודעות פרטיות – ההודעות האישיות שהתלמיד פרסם.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הוספת פנייה פומבית/פרטית.</a:t>
            </a:r>
          </a:p>
        </p:txBody>
      </p:sp>
    </p:spTree>
    <p:extLst>
      <p:ext uri="{BB962C8B-B14F-4D97-AF65-F5344CB8AC3E}">
        <p14:creationId xmlns:p14="http://schemas.microsoft.com/office/powerpoint/2010/main" val="3247396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תמונה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186" y="193250"/>
            <a:ext cx="7581009" cy="606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399"/>
      </p:ext>
    </p:extLst>
  </p:cSld>
  <p:clrMapOvr>
    <a:masterClrMapping/>
  </p:clrMapOvr>
</p:sld>
</file>

<file path=ppt/theme/theme1.xml><?xml version="1.0" encoding="utf-8"?>
<a:theme xmlns:a="http://schemas.openxmlformats.org/drawingml/2006/main" name="פיאה">
  <a:themeElements>
    <a:clrScheme name="פיאה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פיאה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פיאה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721</TotalTime>
  <Words>287</Words>
  <Application>Microsoft Office PowerPoint</Application>
  <PresentationFormat>מסך רחב</PresentationFormat>
  <Paragraphs>46</Paragraphs>
  <Slides>13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18" baseType="lpstr">
      <vt:lpstr>Arial</vt:lpstr>
      <vt:lpstr>Gisha</vt:lpstr>
      <vt:lpstr>Trebuchet MS</vt:lpstr>
      <vt:lpstr>Wingdings 3</vt:lpstr>
      <vt:lpstr>פיאה</vt:lpstr>
      <vt:lpstr>אפליקציית "ביחד" – מתייעצים בקלות</vt:lpstr>
      <vt:lpstr>מטרת הפרויקט</vt:lpstr>
      <vt:lpstr>אפיון טכנולוגי</vt:lpstr>
      <vt:lpstr>אפיון טכנולוגי - המשך</vt:lpstr>
      <vt:lpstr>מצגת של PowerPoint‏</vt:lpstr>
      <vt:lpstr>   לב התכנות</vt:lpstr>
      <vt:lpstr>  ממשקי האפליקציה</vt:lpstr>
      <vt:lpstr>ממשקי האפליקציה - המשך</vt:lpstr>
      <vt:lpstr>מצגת של PowerPoint‏</vt:lpstr>
      <vt:lpstr>   פיצ'רים מיוחדים</vt:lpstr>
      <vt:lpstr>תכונות נוספות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אפליקציית "ביחד" – מתייעצים בקלות</dc:title>
  <dc:creator>Michael Shachar</dc:creator>
  <cp:lastModifiedBy>Michael Shachar</cp:lastModifiedBy>
  <cp:revision>28</cp:revision>
  <dcterms:created xsi:type="dcterms:W3CDTF">2017-09-13T23:08:15Z</dcterms:created>
  <dcterms:modified xsi:type="dcterms:W3CDTF">2018-07-22T14:59:56Z</dcterms:modified>
</cp:coreProperties>
</file>

<file path=docProps/thumbnail.jpeg>
</file>